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9" r:id="rId3"/>
    <p:sldId id="258"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C3C"/>
    <a:srgbClr val="4F7672"/>
    <a:srgbClr val="5B64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80" d="100"/>
          <a:sy n="80" d="100"/>
        </p:scale>
        <p:origin x="78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Wade" userId="a15aebeaf7b67419" providerId="LiveId" clId="{6AF97AA1-A686-453D-8BD0-7658441FAB41}"/>
    <pc:docChg chg="custSel modSld">
      <pc:chgData name="Ryan Wade" userId="a15aebeaf7b67419" providerId="LiveId" clId="{6AF97AA1-A686-453D-8BD0-7658441FAB41}" dt="2018-02-11T23:15:20.833" v="194" actId="13926"/>
      <pc:docMkLst>
        <pc:docMk/>
      </pc:docMkLst>
      <pc:sldChg chg="modSp">
        <pc:chgData name="Ryan Wade" userId="a15aebeaf7b67419" providerId="LiveId" clId="{6AF97AA1-A686-453D-8BD0-7658441FAB41}" dt="2018-02-11T23:12:30.587" v="75" actId="13926"/>
        <pc:sldMkLst>
          <pc:docMk/>
          <pc:sldMk cId="1224876613" sldId="264"/>
        </pc:sldMkLst>
        <pc:spChg chg="mod">
          <ac:chgData name="Ryan Wade" userId="a15aebeaf7b67419" providerId="LiveId" clId="{6AF97AA1-A686-453D-8BD0-7658441FAB41}" dt="2018-02-11T23:12:30.587" v="75" actId="13926"/>
          <ac:spMkLst>
            <pc:docMk/>
            <pc:sldMk cId="1224876613" sldId="264"/>
            <ac:spMk id="5" creationId="{704844A3-3107-496F-9D7D-9B87B238761D}"/>
          </ac:spMkLst>
        </pc:spChg>
      </pc:sldChg>
      <pc:sldChg chg="modSp">
        <pc:chgData name="Ryan Wade" userId="a15aebeaf7b67419" providerId="LiveId" clId="{6AF97AA1-A686-453D-8BD0-7658441FAB41}" dt="2018-02-11T23:15:20.833" v="194" actId="13926"/>
        <pc:sldMkLst>
          <pc:docMk/>
          <pc:sldMk cId="1384624072" sldId="265"/>
        </pc:sldMkLst>
        <pc:spChg chg="mod">
          <ac:chgData name="Ryan Wade" userId="a15aebeaf7b67419" providerId="LiveId" clId="{6AF97AA1-A686-453D-8BD0-7658441FAB41}" dt="2018-02-11T23:15:20.833" v="194" actId="13926"/>
          <ac:spMkLst>
            <pc:docMk/>
            <pc:sldMk cId="1384624072" sldId="265"/>
            <ac:spMk id="3" creationId="{4CF1AA8F-9337-418C-B1BA-4146D3B02FC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1T23:03:03.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0 169,'5'-28,"5"-9,6 1,5 8,3 8,7 7,6 6,3 9,-2 4,-3 1,-3-1,-2-1,-1-2,-2-1,-1-1,0-1,0 0,0 28,0 9,0-2,0-7,1-12,-1-10,-4-9,-1-5,-1-1,2 1,1 2,2 2,0 2,1 1,1 0,-1 2,-3-6,-3 0,1-1,1 2,2 1,0 1,1 1,2 1,-6-5,-4-1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1T23:03:20.4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0,'4'0,"7"0,5 0,5 0,3 0,2 0,1 5,5 1,2-1,-1 0,-1-2,-2-1,-1 4,-2 0,0 4,0 1,-1-2,0-3,0-2,-4 3,-2 0,1-1,1-2,1-1,1-1,2-2,0 0,0 0,1 0,0 0,-1-1,1 1,-1 0,1 0,0 0,-1 0,0 0,1 0,-1 0,5 0,2 0,-1 0,-1 0,-1 0,-2 0,0 0,-1 0,-1 0,0 0,1 0,-1 0,0 0,0 0,1 0,-1 0,1 0,-1 0,-4 4,-2 2,1 5,1-1,1-1,-3-2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1T23:09:13.4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0 187,'5'4,"5"2,6 0,0 3,3 0,1-1,-2 2,0 0,2-3,2-1,1-3,-2 4,-1-1,5 5,3-1,1-2,1-1,-1-3,-6 2,-1 1,-1-1,2-2,-5 4,1-1,0 0,3-3,1 0,1-3,2 0,0-1,-4-4,-1-3,0 1,1 1,2-3,-4-4,-1-1,2 2,0 3,-2-1,0-5,1 1,-3-2,0 2,2 2,2 0,-2-4,0 1,1-1,1-4,3 3,1-1,-4-3,-1 3,-3 0,-1 2,2 4,2 4,2 3,2 3,2 0,0 2,-4-5,-1-1,0 0,2 1,0 1,2 1,0 1,1 0,1 6,-1 1,-4 4,-1 6,0-1,-3 2,-6 2,1-1,-2 0,-4 1,3-1,-1-5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1T23:09:27.7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1,'5'0,"5"0,6 0,1 4,1 2,2 4,3 1,1-2,2-2,-4 1,-2 1,2-2,-5 2,1 0,1-2,2-2,2-1,1-2,2-2,-4 5,-2 0,1 1,2-2,0-1,2-1,0-1,1-1,1 0,0 4,-1 2,1 0,0-2,-5 4,-2 0,1-2,-4-1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1T23:09:32.0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28,'4'0,"7"0,5 0,5 0,3 0,2 0,1 0,1 0,-1 0,1 0,-1 0,4 0,2 0,4 0,0 0,-2-4,-2-2,-2 0,-2 1,-1 2,-2 1,0 1,1 0,-1 1,0 1,0-1,0 0,0 0,1 1,-1-1,5 0,2 0,-1 0,-1 0,-1 0,-2 0,-5 4,-2 2,0 0,-4-2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7BDCF-8E12-4C61-93F9-208B3C3F2570}" type="datetimeFigureOut">
              <a:rPr lang="en-US" smtClean="0"/>
              <a:t>2/11/2018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9D437-E73D-482B-93CE-766FECF5F104}" type="slidenum">
              <a:rPr lang="en-US" smtClean="0"/>
              <a:t>‹#›</a:t>
            </a:fld>
            <a:endParaRPr lang="en-US"/>
          </a:p>
        </p:txBody>
      </p:sp>
    </p:spTree>
    <p:extLst>
      <p:ext uri="{BB962C8B-B14F-4D97-AF65-F5344CB8AC3E}">
        <p14:creationId xmlns:p14="http://schemas.microsoft.com/office/powerpoint/2010/main" val="1659904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A9D437-E73D-482B-93CE-766FECF5F104}" type="slidenum">
              <a:rPr lang="en-US" smtClean="0"/>
              <a:t>1</a:t>
            </a:fld>
            <a:endParaRPr lang="en-US"/>
          </a:p>
        </p:txBody>
      </p:sp>
    </p:spTree>
    <p:extLst>
      <p:ext uri="{BB962C8B-B14F-4D97-AF65-F5344CB8AC3E}">
        <p14:creationId xmlns:p14="http://schemas.microsoft.com/office/powerpoint/2010/main" val="1453842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2/11/2018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2/11/2018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8.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5.emf"/><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16.png"/><Relationship Id="rId4" Type="http://schemas.openxmlformats.org/officeDocument/2006/relationships/customXml" Target="../ink/ink3.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B529-C09C-4E13-93E1-CEC2F91160E3}"/>
              </a:ext>
            </a:extLst>
          </p:cNvPr>
          <p:cNvSpPr>
            <a:spLocks noGrp="1"/>
          </p:cNvSpPr>
          <p:nvPr>
            <p:ph type="ctrTitle"/>
          </p:nvPr>
        </p:nvSpPr>
        <p:spPr/>
        <p:txBody>
          <a:bodyPr/>
          <a:lstStyle/>
          <a:p>
            <a:r>
              <a:rPr lang="en-US" dirty="0"/>
              <a:t>Ares’ Robotics Challenge Preliminary Design Review</a:t>
            </a:r>
          </a:p>
        </p:txBody>
      </p:sp>
      <p:sp>
        <p:nvSpPr>
          <p:cNvPr id="3" name="Subtitle 2">
            <a:extLst>
              <a:ext uri="{FF2B5EF4-FFF2-40B4-BE49-F238E27FC236}">
                <a16:creationId xmlns:a16="http://schemas.microsoft.com/office/drawing/2014/main" id="{4522EDA4-F25B-4F49-B0E0-FA507775D590}"/>
              </a:ext>
            </a:extLst>
          </p:cNvPr>
          <p:cNvSpPr>
            <a:spLocks noGrp="1"/>
          </p:cNvSpPr>
          <p:nvPr>
            <p:ph type="subTitle" idx="1"/>
          </p:nvPr>
        </p:nvSpPr>
        <p:spPr/>
        <p:txBody>
          <a:bodyPr/>
          <a:lstStyle/>
          <a:p>
            <a:r>
              <a:rPr lang="en-US" dirty="0"/>
              <a:t>By: Bruce Bell, Ryan wade, Rae Hong, </a:t>
            </a:r>
            <a:r>
              <a:rPr lang="en-US" dirty="0">
                <a:solidFill>
                  <a:srgbClr val="FF0000"/>
                </a:solidFill>
                <a:highlight>
                  <a:srgbClr val="FFFF00"/>
                </a:highlight>
              </a:rPr>
              <a:t>and</a:t>
            </a:r>
            <a:r>
              <a:rPr lang="en-US" dirty="0"/>
              <a:t> Hiram saucedo</a:t>
            </a:r>
          </a:p>
        </p:txBody>
      </p:sp>
    </p:spTree>
    <p:extLst>
      <p:ext uri="{BB962C8B-B14F-4D97-AF65-F5344CB8AC3E}">
        <p14:creationId xmlns:p14="http://schemas.microsoft.com/office/powerpoint/2010/main" val="49499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220DDA-6ADB-43C3-9F1F-FB3DA56ED4C1}"/>
              </a:ext>
            </a:extLst>
          </p:cNvPr>
          <p:cNvPicPr>
            <a:picLocks noGrp="1" noChangeAspect="1"/>
          </p:cNvPicPr>
          <p:nvPr>
            <p:ph idx="1"/>
          </p:nvPr>
        </p:nvPicPr>
        <p:blipFill>
          <a:blip r:embed="rId2"/>
          <a:stretch>
            <a:fillRect/>
          </a:stretch>
        </p:blipFill>
        <p:spPr>
          <a:xfrm>
            <a:off x="1141413" y="3279680"/>
            <a:ext cx="9906000" cy="1481327"/>
          </a:xfrm>
          <a:prstGeom prst="rect">
            <a:avLst/>
          </a:prstGeom>
        </p:spPr>
      </p:pic>
      <p:pic>
        <p:nvPicPr>
          <p:cNvPr id="6" name="Picture 5">
            <a:extLst>
              <a:ext uri="{FF2B5EF4-FFF2-40B4-BE49-F238E27FC236}">
                <a16:creationId xmlns:a16="http://schemas.microsoft.com/office/drawing/2014/main" id="{0FA13EB5-F151-4937-ACAD-F987439D7BE3}"/>
              </a:ext>
            </a:extLst>
          </p:cNvPr>
          <p:cNvPicPr>
            <a:picLocks noChangeAspect="1"/>
          </p:cNvPicPr>
          <p:nvPr/>
        </p:nvPicPr>
        <p:blipFill>
          <a:blip r:embed="rId3"/>
          <a:stretch>
            <a:fillRect/>
          </a:stretch>
        </p:blipFill>
        <p:spPr>
          <a:xfrm>
            <a:off x="-1" y="-1"/>
            <a:ext cx="5265093" cy="6858001"/>
          </a:xfrm>
          <a:prstGeom prst="rect">
            <a:avLst/>
          </a:prstGeom>
        </p:spPr>
      </p:pic>
      <p:sp>
        <p:nvSpPr>
          <p:cNvPr id="7" name="TextBox 6">
            <a:extLst>
              <a:ext uri="{FF2B5EF4-FFF2-40B4-BE49-F238E27FC236}">
                <a16:creationId xmlns:a16="http://schemas.microsoft.com/office/drawing/2014/main" id="{5F42B0B0-9947-4C97-A1E9-6FAF7032F945}"/>
              </a:ext>
            </a:extLst>
          </p:cNvPr>
          <p:cNvSpPr txBox="1"/>
          <p:nvPr/>
        </p:nvSpPr>
        <p:spPr>
          <a:xfrm>
            <a:off x="6096000" y="291548"/>
            <a:ext cx="4837043" cy="6463308"/>
          </a:xfrm>
          <a:prstGeom prst="rect">
            <a:avLst/>
          </a:prstGeom>
          <a:noFill/>
        </p:spPr>
        <p:txBody>
          <a:bodyPr wrap="square" rtlCol="0">
            <a:spAutoFit/>
          </a:bodyPr>
          <a:lstStyle/>
          <a:p>
            <a:r>
              <a:rPr lang="en-US" dirty="0"/>
              <a:t>	To the left is a sketched design of our robot. Shown is a side, top and front view of the proposed design. </a:t>
            </a:r>
            <a:r>
              <a:rPr lang="en-US" dirty="0">
                <a:highlight>
                  <a:srgbClr val="00FF00"/>
                </a:highlight>
              </a:rPr>
              <a:t>The majority </a:t>
            </a:r>
            <a:r>
              <a:rPr lang="en-US" dirty="0"/>
              <a:t>of the </a:t>
            </a:r>
            <a:r>
              <a:rPr lang="en-US" dirty="0">
                <a:highlight>
                  <a:srgbClr val="00FF00"/>
                </a:highlight>
              </a:rPr>
              <a:t>robot’s components are</a:t>
            </a:r>
            <a:r>
              <a:rPr lang="en-US" dirty="0"/>
              <a:t> </a:t>
            </a:r>
            <a:r>
              <a:rPr lang="en-US" dirty="0">
                <a:highlight>
                  <a:srgbClr val="00FF00"/>
                </a:highlight>
              </a:rPr>
              <a:t>going to be 3D printed, with some  bought and other’s either fabricated or repurposed from other applications. </a:t>
            </a:r>
          </a:p>
          <a:p>
            <a:r>
              <a:rPr lang="en-US" dirty="0"/>
              <a:t>	The three major </a:t>
            </a:r>
            <a:r>
              <a:rPr lang="en-US" dirty="0">
                <a:highlight>
                  <a:srgbClr val="00FF00"/>
                </a:highlight>
              </a:rPr>
              <a:t>parts</a:t>
            </a:r>
            <a:r>
              <a:rPr lang="en-US" dirty="0"/>
              <a:t> that will be 3D printed are the legs, suspension/leg mount bracket, and the main frame. These </a:t>
            </a:r>
            <a:r>
              <a:rPr lang="en-US" dirty="0">
                <a:highlight>
                  <a:srgbClr val="00FF00"/>
                </a:highlight>
              </a:rPr>
              <a:t>three par</a:t>
            </a:r>
            <a:r>
              <a:rPr lang="en-US" dirty="0"/>
              <a:t>ts are the main structure of our design and will be </a:t>
            </a:r>
            <a:r>
              <a:rPr lang="en-US" dirty="0">
                <a:highlight>
                  <a:srgbClr val="00FF00"/>
                </a:highlight>
              </a:rPr>
              <a:t>secured to each other with appropriate fasteners</a:t>
            </a:r>
            <a:r>
              <a:rPr lang="en-US" dirty="0"/>
              <a:t>.</a:t>
            </a:r>
          </a:p>
          <a:p>
            <a:r>
              <a:rPr lang="en-US" dirty="0"/>
              <a:t>	The tires will be purchased from an RC car parts place. The tires are made of rubber and due to their paddle tread design will provide the most sand traction. The wheels will then be 3D printed to fit the tire. The design of the wheel will follow a standard car wheel design. The wheel will then be mounted to the </a:t>
            </a:r>
            <a:r>
              <a:rPr lang="en-US" dirty="0">
                <a:highlight>
                  <a:srgbClr val="00FF00"/>
                </a:highlight>
              </a:rPr>
              <a:t>DC gear motor with a hub attachment that will also be purchased.</a:t>
            </a:r>
          </a:p>
          <a:p>
            <a:r>
              <a:rPr lang="en-US" dirty="0">
                <a:highlight>
                  <a:srgbClr val="00FF00"/>
                </a:highlight>
              </a:rPr>
              <a:t>	The last key component is the suspension. We will use specific RC car suspension springs that are easily adjustable. This will allow for us to tune to what spring force is needed.</a:t>
            </a:r>
          </a:p>
        </p:txBody>
      </p:sp>
    </p:spTree>
    <p:extLst>
      <p:ext uri="{BB962C8B-B14F-4D97-AF65-F5344CB8AC3E}">
        <p14:creationId xmlns:p14="http://schemas.microsoft.com/office/powerpoint/2010/main" val="335593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35D7EDF-A9C0-4F09-9A2F-A307B3F1C23C}"/>
              </a:ext>
            </a:extLst>
          </p:cNvPr>
          <p:cNvPicPr>
            <a:picLocks noGrp="1" noChangeAspect="1"/>
          </p:cNvPicPr>
          <p:nvPr>
            <p:ph idx="1"/>
          </p:nvPr>
        </p:nvPicPr>
        <p:blipFill>
          <a:blip r:embed="rId2"/>
          <a:stretch>
            <a:fillRect/>
          </a:stretch>
        </p:blipFill>
        <p:spPr>
          <a:xfrm>
            <a:off x="1736698" y="453887"/>
            <a:ext cx="10256519" cy="6311348"/>
          </a:xfrm>
          <a:prstGeom prst="rect">
            <a:avLst/>
          </a:prstGeom>
        </p:spPr>
      </p:pic>
      <p:sp>
        <p:nvSpPr>
          <p:cNvPr id="8" name="TextBox 7">
            <a:extLst>
              <a:ext uri="{FF2B5EF4-FFF2-40B4-BE49-F238E27FC236}">
                <a16:creationId xmlns:a16="http://schemas.microsoft.com/office/drawing/2014/main" id="{F2C54EB6-83B6-449C-A653-CACB93F4E508}"/>
              </a:ext>
            </a:extLst>
          </p:cNvPr>
          <p:cNvSpPr txBox="1"/>
          <p:nvPr/>
        </p:nvSpPr>
        <p:spPr>
          <a:xfrm>
            <a:off x="1935481" y="0"/>
            <a:ext cx="3988903" cy="1754326"/>
          </a:xfrm>
          <a:prstGeom prst="rect">
            <a:avLst/>
          </a:prstGeom>
          <a:noFill/>
        </p:spPr>
        <p:txBody>
          <a:bodyPr wrap="square" rtlCol="0">
            <a:spAutoFit/>
          </a:bodyPr>
          <a:lstStyle/>
          <a:p>
            <a:r>
              <a:rPr lang="en-US" dirty="0"/>
              <a:t>Shown here is a 3D modeled design of our robot. This deign does not yet include the actual suspension mount but contains other key features. Attached to the image are some notes that describe why we chose to design it the way we did.</a:t>
            </a:r>
          </a:p>
        </p:txBody>
      </p:sp>
      <p:sp>
        <p:nvSpPr>
          <p:cNvPr id="2" name="TextBox 1">
            <a:extLst>
              <a:ext uri="{FF2B5EF4-FFF2-40B4-BE49-F238E27FC236}">
                <a16:creationId xmlns:a16="http://schemas.microsoft.com/office/drawing/2014/main" id="{7A379893-AD3F-424A-AFDA-E6B4682C8FF1}"/>
              </a:ext>
            </a:extLst>
          </p:cNvPr>
          <p:cNvSpPr txBox="1"/>
          <p:nvPr/>
        </p:nvSpPr>
        <p:spPr>
          <a:xfrm>
            <a:off x="4763312" y="3533525"/>
            <a:ext cx="229550" cy="253916"/>
          </a:xfrm>
          <a:prstGeom prst="rect">
            <a:avLst/>
          </a:prstGeom>
          <a:noFill/>
        </p:spPr>
        <p:txBody>
          <a:bodyPr wrap="none" rtlCol="0">
            <a:spAutoFit/>
          </a:bodyPr>
          <a:lstStyle/>
          <a:p>
            <a:r>
              <a:rPr lang="en-US" sz="1050" b="1" dirty="0">
                <a:solidFill>
                  <a:srgbClr val="111C3C"/>
                </a:solidFill>
                <a:latin typeface="Arial" panose="020B0604020202020204" pitchFamily="34" charset="0"/>
                <a:cs typeface="Arial" panose="020B0604020202020204" pitchFamily="34" charset="0"/>
              </a:rPr>
              <a:t>t</a:t>
            </a:r>
            <a:endParaRPr lang="en-US" b="1" dirty="0">
              <a:solidFill>
                <a:srgbClr val="111C3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656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F9C22C-32D4-48ED-AECA-B1E2AB71B83F}"/>
              </a:ext>
            </a:extLst>
          </p:cNvPr>
          <p:cNvPicPr>
            <a:picLocks noGrp="1" noChangeAspect="1"/>
          </p:cNvPicPr>
          <p:nvPr>
            <p:ph idx="1"/>
          </p:nvPr>
        </p:nvPicPr>
        <p:blipFill>
          <a:blip r:embed="rId2"/>
          <a:stretch>
            <a:fillRect/>
          </a:stretch>
        </p:blipFill>
        <p:spPr>
          <a:xfrm>
            <a:off x="0" y="-1"/>
            <a:ext cx="7328901" cy="4161184"/>
          </a:xfrm>
          <a:prstGeom prst="rect">
            <a:avLst/>
          </a:prstGeom>
        </p:spPr>
      </p:pic>
      <p:pic>
        <p:nvPicPr>
          <p:cNvPr id="5" name="Picture 4">
            <a:extLst>
              <a:ext uri="{FF2B5EF4-FFF2-40B4-BE49-F238E27FC236}">
                <a16:creationId xmlns:a16="http://schemas.microsoft.com/office/drawing/2014/main" id="{F26C9B83-1DA0-4BF5-9050-3661CF45EA1A}"/>
              </a:ext>
            </a:extLst>
          </p:cNvPr>
          <p:cNvPicPr>
            <a:picLocks noChangeAspect="1"/>
          </p:cNvPicPr>
          <p:nvPr/>
        </p:nvPicPr>
        <p:blipFill>
          <a:blip r:embed="rId3"/>
          <a:stretch>
            <a:fillRect/>
          </a:stretch>
        </p:blipFill>
        <p:spPr>
          <a:xfrm>
            <a:off x="7328900" y="-1"/>
            <a:ext cx="4863100" cy="4808149"/>
          </a:xfrm>
          <a:prstGeom prst="rect">
            <a:avLst/>
          </a:prstGeom>
        </p:spPr>
      </p:pic>
      <p:sp>
        <p:nvSpPr>
          <p:cNvPr id="6" name="TextBox 5">
            <a:extLst>
              <a:ext uri="{FF2B5EF4-FFF2-40B4-BE49-F238E27FC236}">
                <a16:creationId xmlns:a16="http://schemas.microsoft.com/office/drawing/2014/main" id="{1A9FA1E5-02EA-4CD7-96D8-8B0B903EBF0B}"/>
              </a:ext>
            </a:extLst>
          </p:cNvPr>
          <p:cNvSpPr txBox="1"/>
          <p:nvPr/>
        </p:nvSpPr>
        <p:spPr>
          <a:xfrm>
            <a:off x="1497496" y="4953922"/>
            <a:ext cx="9197008" cy="1477328"/>
          </a:xfrm>
          <a:prstGeom prst="rect">
            <a:avLst/>
          </a:prstGeom>
          <a:noFill/>
        </p:spPr>
        <p:txBody>
          <a:bodyPr wrap="square" rtlCol="0">
            <a:spAutoFit/>
          </a:bodyPr>
          <a:lstStyle/>
          <a:p>
            <a:r>
              <a:rPr lang="en-US" dirty="0">
                <a:highlight>
                  <a:srgbClr val="00FF00"/>
                </a:highlight>
              </a:rPr>
              <a:t>The picture above is a break down of the leg design</a:t>
            </a:r>
            <a:r>
              <a:rPr lang="en-US" dirty="0"/>
              <a:t>. The leg will be 3D printed and look identical to the image on the </a:t>
            </a:r>
            <a:r>
              <a:rPr lang="en-US" dirty="0">
                <a:highlight>
                  <a:srgbClr val="00FF00"/>
                </a:highlight>
              </a:rPr>
              <a:t>left</a:t>
            </a:r>
            <a:r>
              <a:rPr lang="en-US" dirty="0"/>
              <a:t>. The leg design already considers the size of the motor and will allow for a perfect fit. The leg was built with the cross design to allow for structural stability and conservation of material. The leg was also built thick to reduce the risk of any of the mounting holes to break off. Our suspension spring will mount directly to the leg, though it is undecided how as of now.</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5755E2D-6165-4221-9496-282DCDBAD927}"/>
                  </a:ext>
                </a:extLst>
              </p14:cNvPr>
              <p14:cNvContentPartPr/>
              <p14:nvPr/>
            </p14:nvContentPartPr>
            <p14:xfrm>
              <a:off x="238065" y="548910"/>
              <a:ext cx="385560" cy="65880"/>
            </p14:xfrm>
          </p:contentPart>
        </mc:Choice>
        <mc:Fallback>
          <p:pic>
            <p:nvPicPr>
              <p:cNvPr id="2" name="Ink 1">
                <a:extLst>
                  <a:ext uri="{FF2B5EF4-FFF2-40B4-BE49-F238E27FC236}">
                    <a16:creationId xmlns:a16="http://schemas.microsoft.com/office/drawing/2014/main" id="{F5755E2D-6165-4221-9496-282DCDBAD927}"/>
                  </a:ext>
                </a:extLst>
              </p:cNvPr>
              <p:cNvPicPr/>
              <p:nvPr/>
            </p:nvPicPr>
            <p:blipFill>
              <a:blip r:embed="rId5"/>
              <a:stretch>
                <a:fillRect/>
              </a:stretch>
            </p:blipFill>
            <p:spPr>
              <a:xfrm>
                <a:off x="184065" y="440910"/>
                <a:ext cx="49320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B67019E6-C9F7-49C6-80B8-16340B9C6B17}"/>
                  </a:ext>
                </a:extLst>
              </p14:cNvPr>
              <p14:cNvContentPartPr/>
              <p14:nvPr/>
            </p14:nvContentPartPr>
            <p14:xfrm>
              <a:off x="85425" y="704790"/>
              <a:ext cx="580320" cy="55440"/>
            </p14:xfrm>
          </p:contentPart>
        </mc:Choice>
        <mc:Fallback>
          <p:pic>
            <p:nvPicPr>
              <p:cNvPr id="3" name="Ink 2">
                <a:extLst>
                  <a:ext uri="{FF2B5EF4-FFF2-40B4-BE49-F238E27FC236}">
                    <a16:creationId xmlns:a16="http://schemas.microsoft.com/office/drawing/2014/main" id="{B67019E6-C9F7-49C6-80B8-16340B9C6B17}"/>
                  </a:ext>
                </a:extLst>
              </p:cNvPr>
              <p:cNvPicPr/>
              <p:nvPr/>
            </p:nvPicPr>
            <p:blipFill>
              <a:blip r:embed="rId7"/>
              <a:stretch>
                <a:fillRect/>
              </a:stretch>
            </p:blipFill>
            <p:spPr>
              <a:xfrm>
                <a:off x="31785" y="596790"/>
                <a:ext cx="687960" cy="271080"/>
              </a:xfrm>
              <a:prstGeom prst="rect">
                <a:avLst/>
              </a:prstGeom>
            </p:spPr>
          </p:pic>
        </mc:Fallback>
      </mc:AlternateContent>
      <p:sp>
        <p:nvSpPr>
          <p:cNvPr id="7" name="TextBox 6">
            <a:extLst>
              <a:ext uri="{FF2B5EF4-FFF2-40B4-BE49-F238E27FC236}">
                <a16:creationId xmlns:a16="http://schemas.microsoft.com/office/drawing/2014/main" id="{26161DE7-E1C9-43AC-9409-7BDC05AA3FD2}"/>
              </a:ext>
            </a:extLst>
          </p:cNvPr>
          <p:cNvSpPr txBox="1"/>
          <p:nvPr/>
        </p:nvSpPr>
        <p:spPr>
          <a:xfrm>
            <a:off x="85425" y="1141855"/>
            <a:ext cx="3962175" cy="523220"/>
          </a:xfrm>
          <a:prstGeom prst="rect">
            <a:avLst/>
          </a:prstGeom>
          <a:noFill/>
        </p:spPr>
        <p:txBody>
          <a:bodyPr wrap="none" rtlCol="0">
            <a:spAutoFit/>
          </a:bodyPr>
          <a:lstStyle/>
          <a:p>
            <a:r>
              <a:rPr lang="en-US" sz="1400" dirty="0">
                <a:solidFill>
                  <a:schemeClr val="bg1"/>
                </a:solidFill>
              </a:rPr>
              <a:t>Hole not whole</a:t>
            </a:r>
          </a:p>
          <a:p>
            <a:r>
              <a:rPr lang="en-US" sz="1400" dirty="0">
                <a:solidFill>
                  <a:schemeClr val="bg1"/>
                </a:solidFill>
              </a:rPr>
              <a:t>“protected from material entering the motor housing”</a:t>
            </a:r>
          </a:p>
        </p:txBody>
      </p:sp>
    </p:spTree>
    <p:extLst>
      <p:ext uri="{BB962C8B-B14F-4D97-AF65-F5344CB8AC3E}">
        <p14:creationId xmlns:p14="http://schemas.microsoft.com/office/powerpoint/2010/main" val="203376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1A4DDD2-CDBF-493B-809D-FF85EBCEABDA}"/>
              </a:ext>
            </a:extLst>
          </p:cNvPr>
          <p:cNvPicPr>
            <a:picLocks noGrp="1" noChangeAspect="1"/>
          </p:cNvPicPr>
          <p:nvPr>
            <p:ph idx="1"/>
          </p:nvPr>
        </p:nvPicPr>
        <p:blipFill>
          <a:blip r:embed="rId2"/>
          <a:stretch>
            <a:fillRect/>
          </a:stretch>
        </p:blipFill>
        <p:spPr>
          <a:xfrm>
            <a:off x="7938052" y="4101549"/>
            <a:ext cx="2756451" cy="2756451"/>
          </a:xfrm>
          <a:prstGeom prst="rect">
            <a:avLst/>
          </a:prstGeom>
        </p:spPr>
      </p:pic>
      <p:pic>
        <p:nvPicPr>
          <p:cNvPr id="5" name="Picture 4">
            <a:extLst>
              <a:ext uri="{FF2B5EF4-FFF2-40B4-BE49-F238E27FC236}">
                <a16:creationId xmlns:a16="http://schemas.microsoft.com/office/drawing/2014/main" id="{3E4DB429-5967-410E-AD53-8D12EA69803B}"/>
              </a:ext>
            </a:extLst>
          </p:cNvPr>
          <p:cNvPicPr>
            <a:picLocks noChangeAspect="1"/>
          </p:cNvPicPr>
          <p:nvPr/>
        </p:nvPicPr>
        <p:blipFill>
          <a:blip r:embed="rId3"/>
          <a:stretch>
            <a:fillRect/>
          </a:stretch>
        </p:blipFill>
        <p:spPr>
          <a:xfrm>
            <a:off x="26504" y="516834"/>
            <a:ext cx="4223878" cy="5824331"/>
          </a:xfrm>
          <a:prstGeom prst="rect">
            <a:avLst/>
          </a:prstGeom>
        </p:spPr>
      </p:pic>
      <p:sp>
        <p:nvSpPr>
          <p:cNvPr id="6" name="TextBox 5">
            <a:extLst>
              <a:ext uri="{FF2B5EF4-FFF2-40B4-BE49-F238E27FC236}">
                <a16:creationId xmlns:a16="http://schemas.microsoft.com/office/drawing/2014/main" id="{AF2DA64E-4DB9-488F-A5C5-779E10B307B3}"/>
              </a:ext>
            </a:extLst>
          </p:cNvPr>
          <p:cNvSpPr txBox="1"/>
          <p:nvPr/>
        </p:nvSpPr>
        <p:spPr>
          <a:xfrm>
            <a:off x="4452730" y="1387590"/>
            <a:ext cx="4863548" cy="2862322"/>
          </a:xfrm>
          <a:prstGeom prst="rect">
            <a:avLst/>
          </a:prstGeom>
          <a:noFill/>
        </p:spPr>
        <p:txBody>
          <a:bodyPr wrap="square" rtlCol="0">
            <a:spAutoFit/>
          </a:bodyPr>
          <a:lstStyle/>
          <a:p>
            <a:r>
              <a:rPr lang="en-US" dirty="0">
                <a:highlight>
                  <a:srgbClr val="00FF00"/>
                </a:highlight>
              </a:rPr>
              <a:t>Shown here is our concept for the suspension. These RC Car shocks will be reused from an old RC car and will be incorporated and priced into our budget. The shocks will look similar to the image below and will be adjustable. The shocks being adjustable will be very useful as we add parts and need to adjust for mass changes. This will save time and money by allowing us to simply adjust the spring tension as needed rather than repurchasing springs.</a:t>
            </a:r>
          </a:p>
        </p:txBody>
      </p:sp>
    </p:spTree>
    <p:extLst>
      <p:ext uri="{BB962C8B-B14F-4D97-AF65-F5344CB8AC3E}">
        <p14:creationId xmlns:p14="http://schemas.microsoft.com/office/powerpoint/2010/main" val="1930590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9442635-8F2F-4893-9446-443004B77FD2}"/>
              </a:ext>
            </a:extLst>
          </p:cNvPr>
          <p:cNvPicPr>
            <a:picLocks noGrp="1" noChangeAspect="1"/>
          </p:cNvPicPr>
          <p:nvPr>
            <p:ph idx="1"/>
          </p:nvPr>
        </p:nvPicPr>
        <p:blipFill>
          <a:blip r:embed="rId2"/>
          <a:stretch>
            <a:fillRect/>
          </a:stretch>
        </p:blipFill>
        <p:spPr>
          <a:xfrm>
            <a:off x="8242576" y="2908576"/>
            <a:ext cx="3949424" cy="3949424"/>
          </a:xfrm>
          <a:prstGeom prst="rect">
            <a:avLst/>
          </a:prstGeom>
        </p:spPr>
      </p:pic>
      <p:pic>
        <p:nvPicPr>
          <p:cNvPr id="5" name="Picture 4">
            <a:extLst>
              <a:ext uri="{FF2B5EF4-FFF2-40B4-BE49-F238E27FC236}">
                <a16:creationId xmlns:a16="http://schemas.microsoft.com/office/drawing/2014/main" id="{A4BDFEBE-3C73-45F2-9804-9B924AC48357}"/>
              </a:ext>
            </a:extLst>
          </p:cNvPr>
          <p:cNvPicPr>
            <a:picLocks noChangeAspect="1"/>
          </p:cNvPicPr>
          <p:nvPr/>
        </p:nvPicPr>
        <p:blipFill>
          <a:blip r:embed="rId3"/>
          <a:stretch>
            <a:fillRect/>
          </a:stretch>
        </p:blipFill>
        <p:spPr>
          <a:xfrm>
            <a:off x="6626" y="0"/>
            <a:ext cx="3644348" cy="4634171"/>
          </a:xfrm>
          <a:prstGeom prst="rect">
            <a:avLst/>
          </a:prstGeom>
        </p:spPr>
      </p:pic>
      <p:sp>
        <p:nvSpPr>
          <p:cNvPr id="6" name="TextBox 5">
            <a:extLst>
              <a:ext uri="{FF2B5EF4-FFF2-40B4-BE49-F238E27FC236}">
                <a16:creationId xmlns:a16="http://schemas.microsoft.com/office/drawing/2014/main" id="{7A4D56F6-A39B-424E-BED0-FA772606AE88}"/>
              </a:ext>
            </a:extLst>
          </p:cNvPr>
          <p:cNvSpPr txBox="1"/>
          <p:nvPr/>
        </p:nvSpPr>
        <p:spPr>
          <a:xfrm>
            <a:off x="3975652" y="834887"/>
            <a:ext cx="3949424" cy="3139321"/>
          </a:xfrm>
          <a:prstGeom prst="rect">
            <a:avLst/>
          </a:prstGeom>
          <a:noFill/>
        </p:spPr>
        <p:txBody>
          <a:bodyPr wrap="square" rtlCol="0">
            <a:spAutoFit/>
          </a:bodyPr>
          <a:lstStyle/>
          <a:p>
            <a:r>
              <a:rPr lang="en-US" dirty="0"/>
              <a:t>The tires we plan to purchase will have a similar design to the </a:t>
            </a:r>
            <a:r>
              <a:rPr lang="en-US" dirty="0">
                <a:highlight>
                  <a:srgbClr val="00FF00"/>
                </a:highlight>
              </a:rPr>
              <a:t>image on bottom right</a:t>
            </a:r>
            <a:r>
              <a:rPr lang="en-US" dirty="0"/>
              <a:t> without the wheel in the center. The tires will be made out of a stiff rubber which will allow for stability as well as flexibility.  We plan for the tire diameter to be about 5 inches and the width to be about 2 inches. This will allow our robot to have more surface area in the sand and to maneuver over small obstacles with ease.</a:t>
            </a:r>
          </a:p>
        </p:txBody>
      </p:sp>
    </p:spTree>
    <p:extLst>
      <p:ext uri="{BB962C8B-B14F-4D97-AF65-F5344CB8AC3E}">
        <p14:creationId xmlns:p14="http://schemas.microsoft.com/office/powerpoint/2010/main" val="4278944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609E097-BCF9-44C2-A93F-6A706B4A1306}"/>
              </a:ext>
            </a:extLst>
          </p:cNvPr>
          <p:cNvPicPr>
            <a:picLocks noGrp="1" noChangeAspect="1"/>
          </p:cNvPicPr>
          <p:nvPr>
            <p:ph idx="1"/>
          </p:nvPr>
        </p:nvPicPr>
        <p:blipFill>
          <a:blip r:embed="rId2"/>
          <a:stretch>
            <a:fillRect/>
          </a:stretch>
        </p:blipFill>
        <p:spPr>
          <a:xfrm>
            <a:off x="7474226" y="526705"/>
            <a:ext cx="4717774" cy="5534584"/>
          </a:xfrm>
          <a:prstGeom prst="rect">
            <a:avLst/>
          </a:prstGeom>
        </p:spPr>
      </p:pic>
      <p:sp>
        <p:nvSpPr>
          <p:cNvPr id="5" name="TextBox 4">
            <a:extLst>
              <a:ext uri="{FF2B5EF4-FFF2-40B4-BE49-F238E27FC236}">
                <a16:creationId xmlns:a16="http://schemas.microsoft.com/office/drawing/2014/main" id="{91AC2E49-EC41-4A19-8E7B-F9685A2825E8}"/>
              </a:ext>
            </a:extLst>
          </p:cNvPr>
          <p:cNvSpPr txBox="1"/>
          <p:nvPr/>
        </p:nvSpPr>
        <p:spPr>
          <a:xfrm>
            <a:off x="1258957" y="4221650"/>
            <a:ext cx="6010683" cy="2585323"/>
          </a:xfrm>
          <a:prstGeom prst="rect">
            <a:avLst/>
          </a:prstGeom>
          <a:noFill/>
        </p:spPr>
        <p:txBody>
          <a:bodyPr wrap="square" rtlCol="0">
            <a:spAutoFit/>
          </a:bodyPr>
          <a:lstStyle/>
          <a:p>
            <a:r>
              <a:rPr lang="en-US" dirty="0"/>
              <a:t>Attached above is a 3D model of the suspension/leg mount. This is what the 3D printed shape will look like. This design will be the main support of our robot. We plan to secure everything down with a few nuts, bolts and washers to ensure it does not move. To help keep things in place, a small triangular extrusion will lock into the frame of the robot. Before we print the design will not have </a:t>
            </a:r>
            <a:r>
              <a:rPr lang="en-US" dirty="0">
                <a:highlight>
                  <a:srgbClr val="00FF00"/>
                </a:highlight>
              </a:rPr>
              <a:t>any 90 degree bends and will be filled in with a fillet to prevent from the parts form catching on objects or snapping off.</a:t>
            </a:r>
          </a:p>
        </p:txBody>
      </p:sp>
      <p:pic>
        <p:nvPicPr>
          <p:cNvPr id="6" name="Picture 5">
            <a:extLst>
              <a:ext uri="{FF2B5EF4-FFF2-40B4-BE49-F238E27FC236}">
                <a16:creationId xmlns:a16="http://schemas.microsoft.com/office/drawing/2014/main" id="{C2FBE380-EFCC-4EEE-91EA-D921AC099112}"/>
              </a:ext>
            </a:extLst>
          </p:cNvPr>
          <p:cNvPicPr>
            <a:picLocks noChangeAspect="1"/>
          </p:cNvPicPr>
          <p:nvPr/>
        </p:nvPicPr>
        <p:blipFill>
          <a:blip r:embed="rId3"/>
          <a:stretch>
            <a:fillRect/>
          </a:stretch>
        </p:blipFill>
        <p:spPr>
          <a:xfrm>
            <a:off x="0" y="0"/>
            <a:ext cx="6010683" cy="4055813"/>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C0699AF-C490-447C-BB40-A9EE3CEFFA9B}"/>
                  </a:ext>
                </a:extLst>
              </p14:cNvPr>
              <p14:cNvContentPartPr/>
              <p14:nvPr/>
            </p14:nvContentPartPr>
            <p14:xfrm>
              <a:off x="1523985" y="209070"/>
              <a:ext cx="604800" cy="134640"/>
            </p14:xfrm>
          </p:contentPart>
        </mc:Choice>
        <mc:Fallback>
          <p:pic>
            <p:nvPicPr>
              <p:cNvPr id="2" name="Ink 1">
                <a:extLst>
                  <a:ext uri="{FF2B5EF4-FFF2-40B4-BE49-F238E27FC236}">
                    <a16:creationId xmlns:a16="http://schemas.microsoft.com/office/drawing/2014/main" id="{2C0699AF-C490-447C-BB40-A9EE3CEFFA9B}"/>
                  </a:ext>
                </a:extLst>
              </p:cNvPr>
              <p:cNvPicPr/>
              <p:nvPr/>
            </p:nvPicPr>
            <p:blipFill>
              <a:blip r:embed="rId5"/>
              <a:stretch>
                <a:fillRect/>
              </a:stretch>
            </p:blipFill>
            <p:spPr>
              <a:xfrm>
                <a:off x="1469985" y="101070"/>
                <a:ext cx="71244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6A7589D3-8EC8-4CC4-A493-875707BE3CE3}"/>
                  </a:ext>
                </a:extLst>
              </p14:cNvPr>
              <p14:cNvContentPartPr/>
              <p14:nvPr/>
            </p14:nvContentPartPr>
            <p14:xfrm>
              <a:off x="2257305" y="3685950"/>
              <a:ext cx="277560" cy="65520"/>
            </p14:xfrm>
          </p:contentPart>
        </mc:Choice>
        <mc:Fallback>
          <p:pic>
            <p:nvPicPr>
              <p:cNvPr id="3" name="Ink 2">
                <a:extLst>
                  <a:ext uri="{FF2B5EF4-FFF2-40B4-BE49-F238E27FC236}">
                    <a16:creationId xmlns:a16="http://schemas.microsoft.com/office/drawing/2014/main" id="{6A7589D3-8EC8-4CC4-A493-875707BE3CE3}"/>
                  </a:ext>
                </a:extLst>
              </p:cNvPr>
              <p:cNvPicPr/>
              <p:nvPr/>
            </p:nvPicPr>
            <p:blipFill>
              <a:blip r:embed="rId7"/>
              <a:stretch>
                <a:fillRect/>
              </a:stretch>
            </p:blipFill>
            <p:spPr>
              <a:xfrm>
                <a:off x="2203305" y="3578310"/>
                <a:ext cx="38520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A40C0EB3-F19E-4B32-A5E8-36D7D2427379}"/>
                  </a:ext>
                </a:extLst>
              </p14:cNvPr>
              <p14:cNvContentPartPr/>
              <p14:nvPr/>
            </p14:nvContentPartPr>
            <p14:xfrm>
              <a:off x="2562225" y="3685590"/>
              <a:ext cx="382680" cy="10440"/>
            </p14:xfrm>
          </p:contentPart>
        </mc:Choice>
        <mc:Fallback>
          <p:pic>
            <p:nvPicPr>
              <p:cNvPr id="7" name="Ink 6">
                <a:extLst>
                  <a:ext uri="{FF2B5EF4-FFF2-40B4-BE49-F238E27FC236}">
                    <a16:creationId xmlns:a16="http://schemas.microsoft.com/office/drawing/2014/main" id="{A40C0EB3-F19E-4B32-A5E8-36D7D2427379}"/>
                  </a:ext>
                </a:extLst>
              </p:cNvPr>
              <p:cNvPicPr/>
              <p:nvPr/>
            </p:nvPicPr>
            <p:blipFill>
              <a:blip r:embed="rId9"/>
              <a:stretch>
                <a:fillRect/>
              </a:stretch>
            </p:blipFill>
            <p:spPr>
              <a:xfrm>
                <a:off x="2508225" y="3577590"/>
                <a:ext cx="490320" cy="226080"/>
              </a:xfrm>
              <a:prstGeom prst="rect">
                <a:avLst/>
              </a:prstGeom>
            </p:spPr>
          </p:pic>
        </mc:Fallback>
      </mc:AlternateContent>
    </p:spTree>
    <p:extLst>
      <p:ext uri="{BB962C8B-B14F-4D97-AF65-F5344CB8AC3E}">
        <p14:creationId xmlns:p14="http://schemas.microsoft.com/office/powerpoint/2010/main" val="340708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980448-427A-4984-9579-60B5B02541D8}"/>
              </a:ext>
            </a:extLst>
          </p:cNvPr>
          <p:cNvPicPr>
            <a:picLocks noGrp="1" noChangeAspect="1"/>
          </p:cNvPicPr>
          <p:nvPr>
            <p:ph idx="1"/>
          </p:nvPr>
        </p:nvPicPr>
        <p:blipFill>
          <a:blip r:embed="rId2"/>
          <a:stretch>
            <a:fillRect/>
          </a:stretch>
        </p:blipFill>
        <p:spPr>
          <a:xfrm>
            <a:off x="0" y="0"/>
            <a:ext cx="7208717" cy="3935896"/>
          </a:xfrm>
          <a:prstGeom prst="rect">
            <a:avLst/>
          </a:prstGeom>
        </p:spPr>
      </p:pic>
      <p:sp>
        <p:nvSpPr>
          <p:cNvPr id="5" name="TextBox 4">
            <a:extLst>
              <a:ext uri="{FF2B5EF4-FFF2-40B4-BE49-F238E27FC236}">
                <a16:creationId xmlns:a16="http://schemas.microsoft.com/office/drawing/2014/main" id="{704844A3-3107-496F-9D7D-9B87B238761D}"/>
              </a:ext>
            </a:extLst>
          </p:cNvPr>
          <p:cNvSpPr txBox="1"/>
          <p:nvPr/>
        </p:nvSpPr>
        <p:spPr>
          <a:xfrm>
            <a:off x="3021495" y="4320209"/>
            <a:ext cx="6149009" cy="2308324"/>
          </a:xfrm>
          <a:prstGeom prst="rect">
            <a:avLst/>
          </a:prstGeom>
          <a:noFill/>
        </p:spPr>
        <p:txBody>
          <a:bodyPr wrap="square" rtlCol="0">
            <a:spAutoFit/>
          </a:bodyPr>
          <a:lstStyle/>
          <a:p>
            <a:r>
              <a:rPr lang="en-US" dirty="0"/>
              <a:t>This 3D image is what the main frame of our robot will look like. This piece will also be 3D printed and will look identical to the image above. The suspension/leg mount bracket will fit along the sides and will be secured down with nuts and bolts. The main frame design also has curved corners to </a:t>
            </a:r>
            <a:r>
              <a:rPr lang="en-US" dirty="0">
                <a:highlight>
                  <a:srgbClr val="00FF00"/>
                </a:highlight>
              </a:rPr>
              <a:t>match the </a:t>
            </a:r>
            <a:r>
              <a:rPr lang="en-US" dirty="0"/>
              <a:t>suspension/leg mount bracket. This will reduce the risk of out robot getting caught on something </a:t>
            </a:r>
            <a:r>
              <a:rPr lang="en-US" dirty="0">
                <a:highlight>
                  <a:srgbClr val="00FF00"/>
                </a:highlight>
              </a:rPr>
              <a:t>should its avoidance system fail to detect an object.</a:t>
            </a:r>
          </a:p>
        </p:txBody>
      </p:sp>
    </p:spTree>
    <p:extLst>
      <p:ext uri="{BB962C8B-B14F-4D97-AF65-F5344CB8AC3E}">
        <p14:creationId xmlns:p14="http://schemas.microsoft.com/office/powerpoint/2010/main" val="122487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9EF6-050A-45E2-8D6A-93695949A235}"/>
              </a:ext>
            </a:extLst>
          </p:cNvPr>
          <p:cNvSpPr>
            <a:spLocks noGrp="1"/>
          </p:cNvSpPr>
          <p:nvPr>
            <p:ph type="title"/>
          </p:nvPr>
        </p:nvSpPr>
        <p:spPr/>
        <p:txBody>
          <a:bodyPr/>
          <a:lstStyle/>
          <a:p>
            <a:r>
              <a:rPr lang="en-US" dirty="0"/>
              <a:t>To conclude</a:t>
            </a:r>
          </a:p>
        </p:txBody>
      </p:sp>
      <p:sp>
        <p:nvSpPr>
          <p:cNvPr id="3" name="Content Placeholder 2">
            <a:extLst>
              <a:ext uri="{FF2B5EF4-FFF2-40B4-BE49-F238E27FC236}">
                <a16:creationId xmlns:a16="http://schemas.microsoft.com/office/drawing/2014/main" id="{4CF1AA8F-9337-418C-B1BA-4146D3B02FC0}"/>
              </a:ext>
            </a:extLst>
          </p:cNvPr>
          <p:cNvSpPr>
            <a:spLocks noGrp="1"/>
          </p:cNvSpPr>
          <p:nvPr>
            <p:ph idx="1"/>
          </p:nvPr>
        </p:nvSpPr>
        <p:spPr/>
        <p:txBody>
          <a:bodyPr/>
          <a:lstStyle/>
          <a:p>
            <a:r>
              <a:rPr lang="en-US" dirty="0"/>
              <a:t>Most of our robot will be 3D printed to </a:t>
            </a:r>
            <a:r>
              <a:rPr lang="en-US" dirty="0">
                <a:highlight>
                  <a:srgbClr val="00FF00"/>
                </a:highlight>
              </a:rPr>
              <a:t>reduce</a:t>
            </a:r>
            <a:r>
              <a:rPr lang="en-US" dirty="0"/>
              <a:t> cost and save time as well as increase stability </a:t>
            </a:r>
            <a:r>
              <a:rPr lang="en-US" dirty="0">
                <a:highlight>
                  <a:srgbClr val="00FF00"/>
                </a:highlight>
              </a:rPr>
              <a:t>and customizability</a:t>
            </a:r>
            <a:r>
              <a:rPr lang="en-US" dirty="0"/>
              <a:t>.</a:t>
            </a:r>
          </a:p>
          <a:p>
            <a:r>
              <a:rPr lang="en-US" dirty="0"/>
              <a:t>We have yet to design a protective roof </a:t>
            </a:r>
            <a:r>
              <a:rPr lang="en-US" dirty="0">
                <a:highlight>
                  <a:srgbClr val="00FF00"/>
                </a:highlight>
              </a:rPr>
              <a:t>and mast to mount the 9DOF board </a:t>
            </a:r>
            <a:r>
              <a:rPr lang="en-US" dirty="0"/>
              <a:t>for </a:t>
            </a:r>
            <a:r>
              <a:rPr lang="en-US" dirty="0">
                <a:highlight>
                  <a:srgbClr val="00FF00"/>
                </a:highlight>
              </a:rPr>
              <a:t>our</a:t>
            </a:r>
            <a:r>
              <a:rPr lang="en-US" dirty="0"/>
              <a:t> robot frame but have many ideas to go off of.</a:t>
            </a:r>
          </a:p>
          <a:p>
            <a:r>
              <a:rPr lang="en-US" dirty="0"/>
              <a:t>We have designed and scaled off all of our </a:t>
            </a:r>
            <a:r>
              <a:rPr lang="en-US" dirty="0">
                <a:highlight>
                  <a:srgbClr val="00FF00"/>
                </a:highlight>
              </a:rPr>
              <a:t>robot’s main frame </a:t>
            </a:r>
            <a:r>
              <a:rPr lang="en-US" dirty="0"/>
              <a:t>and are just waiting for production.</a:t>
            </a:r>
          </a:p>
          <a:p>
            <a:endParaRPr lang="en-US" dirty="0"/>
          </a:p>
          <a:p>
            <a:endParaRPr lang="en-US" dirty="0"/>
          </a:p>
        </p:txBody>
      </p:sp>
    </p:spTree>
    <p:extLst>
      <p:ext uri="{BB962C8B-B14F-4D97-AF65-F5344CB8AC3E}">
        <p14:creationId xmlns:p14="http://schemas.microsoft.com/office/powerpoint/2010/main" val="13846240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178</TotalTime>
  <Words>629</Words>
  <Application>Microsoft Office PowerPoint</Application>
  <PresentationFormat>Widescreen</PresentationFormat>
  <Paragraphs>20</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Trebuchet MS</vt:lpstr>
      <vt:lpstr>Tw Cen MT</vt:lpstr>
      <vt:lpstr>Circuit</vt:lpstr>
      <vt:lpstr>Ares’ Robotics Challenge Preliminary Design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conclude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Ares’ Robotics Challenge Preliminary Design Review</dc:title>
  <dc:creator>Tricia Bell</dc:creator>
  <cp:lastModifiedBy>Ryan Wade</cp:lastModifiedBy>
  <cp:revision>13</cp:revision>
  <dcterms:created xsi:type="dcterms:W3CDTF">2018-02-11T19:06:28Z</dcterms:created>
  <dcterms:modified xsi:type="dcterms:W3CDTF">2018-02-11T23:15:23Z</dcterms:modified>
</cp:coreProperties>
</file>